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  <p:sldId id="256" r:id="rId3"/>
    <p:sldId id="257" r:id="rId4"/>
    <p:sldId id="258" r:id="rId5"/>
    <p:sldId id="261" r:id="rId6"/>
    <p:sldId id="262" r:id="rId7"/>
    <p:sldId id="259" r:id="rId8"/>
    <p:sldId id="260" r:id="rId9"/>
    <p:sldId id="263" r:id="rId10"/>
    <p:sldId id="267" r:id="rId11"/>
    <p:sldId id="264" r:id="rId12"/>
    <p:sldId id="265" r:id="rId13"/>
    <p:sldId id="266" r:id="rId14"/>
    <p:sldId id="268" r:id="rId15"/>
    <p:sldId id="269" r:id="rId16"/>
    <p:sldId id="270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Skill Enhancement Course (SEC)</a:t>
            </a:r>
            <a:br>
              <a:rPr lang="en-US" b="1" dirty="0" smtClean="0"/>
            </a:br>
            <a:r>
              <a:rPr lang="en-US" b="1" dirty="0" smtClean="0"/>
              <a:t>T1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                              </a:t>
            </a:r>
            <a:r>
              <a:rPr lang="en-US" sz="4300" b="1" u="sng" dirty="0" smtClean="0"/>
              <a:t>Logic and Sets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 algn="r">
              <a:buNone/>
            </a:pPr>
            <a:r>
              <a:rPr lang="en-US" dirty="0"/>
              <a:t>Prepared by: </a:t>
            </a:r>
          </a:p>
          <a:p>
            <a:pPr marL="0" indent="0" algn="r">
              <a:buNone/>
            </a:pPr>
            <a:r>
              <a:rPr lang="en-US" dirty="0"/>
              <a:t>Dr. Rima </a:t>
            </a:r>
            <a:r>
              <a:rPr lang="en-US" dirty="0" smtClean="0"/>
              <a:t>Barik</a:t>
            </a:r>
          </a:p>
          <a:p>
            <a:pPr marL="0" indent="0" algn="r">
              <a:buNone/>
            </a:pPr>
            <a:r>
              <a:rPr lang="en-US"/>
              <a:t>On </a:t>
            </a:r>
            <a:r>
              <a:rPr lang="en-US" smtClean="0"/>
              <a:t>02/09/2023</a:t>
            </a:r>
            <a:endParaRPr lang="en-US"/>
          </a:p>
          <a:p>
            <a:pPr marL="0" indent="0" algn="r">
              <a:buNone/>
            </a:pPr>
            <a:r>
              <a:rPr lang="en-US" dirty="0" smtClean="0"/>
              <a:t>Department </a:t>
            </a:r>
            <a:r>
              <a:rPr lang="en-US" dirty="0"/>
              <a:t>of Mathematics</a:t>
            </a:r>
          </a:p>
          <a:p>
            <a:pPr marL="0" indent="0" algn="r">
              <a:buNone/>
            </a:pPr>
            <a:r>
              <a:rPr lang="en-US" dirty="0"/>
              <a:t>Khatra Adibasi Mahavidyalaya</a:t>
            </a:r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2862892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Venn Diagrams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Subset of a Set 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 Here, set B is a subset of set A.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The set A is subset of the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universal set U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IN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6188" y="2733675"/>
            <a:ext cx="1571625" cy="139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4553381"/>
            <a:ext cx="2133600" cy="168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97904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Venn Diagrams</a:t>
            </a:r>
            <a:br>
              <a:rPr lang="en-US" dirty="0" smtClean="0"/>
            </a:br>
            <a:r>
              <a:rPr lang="en-US" dirty="0"/>
              <a:t> </a:t>
            </a:r>
            <a:r>
              <a:rPr lang="en-US" dirty="0" smtClean="0"/>
              <a:t>                                                        contd.</a:t>
            </a:r>
            <a:endParaRPr lang="en-IN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Union of two sets :</a:t>
                </a:r>
              </a:p>
              <a:p>
                <a:endParaRPr lang="en-US" dirty="0"/>
              </a:p>
              <a:p>
                <a:endParaRPr lang="en-US" dirty="0" smtClean="0"/>
              </a:p>
              <a:p>
                <a:endParaRPr lang="en-US" dirty="0"/>
              </a:p>
              <a:p>
                <a:endParaRPr lang="en-US" dirty="0" smtClean="0"/>
              </a:p>
              <a:p>
                <a:pPr marL="0" indent="0">
                  <a:buNone/>
                </a:pPr>
                <a:r>
                  <a:rPr lang="en-US" dirty="0"/>
                  <a:t> </a:t>
                </a:r>
                <a:r>
                  <a:rPr lang="en-US" dirty="0" smtClean="0"/>
                  <a:t>A and B are two sets, </a:t>
                </a:r>
                <a:r>
                  <a:rPr lang="en-US" dirty="0"/>
                  <a:t>A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  <a:ea typeface="Cambria Math"/>
                      </a:rPr>
                      <m:t>∪ </m:t>
                    </m:r>
                  </m:oMath>
                </a14:m>
                <a:r>
                  <a:rPr lang="en-IN" dirty="0" smtClean="0"/>
                  <a:t>B is the red region.</a:t>
                </a:r>
                <a:r>
                  <a:rPr lang="en-US" dirty="0" smtClean="0"/>
                  <a:t> </a:t>
                </a:r>
              </a:p>
              <a:p>
                <a:pPr marL="0" indent="0">
                  <a:buNone/>
                </a:pPr>
                <a:endParaRPr lang="en-IN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 t="-1752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1375" y="2595563"/>
            <a:ext cx="2381250" cy="166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55851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Venn Diagrams</a:t>
            </a:r>
            <a:br>
              <a:rPr lang="en-US" dirty="0" smtClean="0"/>
            </a:br>
            <a:r>
              <a:rPr lang="en-US" dirty="0"/>
              <a:t> </a:t>
            </a:r>
            <a:r>
              <a:rPr lang="en-US" dirty="0" smtClean="0"/>
              <a:t>                                                     contd.</a:t>
            </a:r>
            <a:endParaRPr lang="en-IN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229600" cy="5105400"/>
              </a:xfrm>
            </p:spPr>
            <p:txBody>
              <a:bodyPr>
                <a:normAutofit/>
              </a:bodyPr>
              <a:lstStyle/>
              <a:p>
                <a:r>
                  <a:rPr lang="en-US" dirty="0" smtClean="0"/>
                  <a:t>Intersection of </a:t>
                </a:r>
                <a:r>
                  <a:rPr lang="en-US" dirty="0"/>
                  <a:t>two sets </a:t>
                </a:r>
                <a:r>
                  <a:rPr lang="en-US" dirty="0" smtClean="0"/>
                  <a:t>A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  <a:ea typeface="Cambria Math"/>
                      </a:rPr>
                      <m:t>∩ </m:t>
                    </m:r>
                  </m:oMath>
                </a14:m>
                <a:r>
                  <a:rPr lang="en-IN" dirty="0" smtClean="0"/>
                  <a:t>B</a:t>
                </a:r>
              </a:p>
              <a:p>
                <a:endParaRPr lang="en-US" dirty="0"/>
              </a:p>
              <a:p>
                <a:endParaRPr lang="en-US" dirty="0" smtClean="0"/>
              </a:p>
              <a:p>
                <a:endParaRPr lang="en-US" dirty="0"/>
              </a:p>
              <a:p>
                <a:pPr marL="0" indent="0">
                  <a:buNone/>
                </a:pPr>
                <a:r>
                  <a:rPr lang="en-US" dirty="0" smtClean="0"/>
                  <a:t>Intersection </a:t>
                </a:r>
                <a:r>
                  <a:rPr lang="en-US" dirty="0"/>
                  <a:t>of two sets </a:t>
                </a:r>
                <a:r>
                  <a:rPr lang="en-US" dirty="0" smtClean="0"/>
                  <a:t>A and B is A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  <a:ea typeface="Cambria Math"/>
                      </a:rPr>
                      <m:t>∩ </m:t>
                    </m:r>
                  </m:oMath>
                </a14:m>
                <a:r>
                  <a:rPr lang="en-IN" dirty="0" smtClean="0"/>
                  <a:t>B and is shown as the yellow region.</a:t>
                </a:r>
              </a:p>
              <a:p>
                <a:pPr marL="0" indent="0">
                  <a:buNone/>
                </a:pPr>
                <a:r>
                  <a:rPr lang="en-US" dirty="0" smtClean="0"/>
                  <a:t>If two sets have no element in common, they are called disjoint sets</a:t>
                </a:r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endParaRPr lang="en-IN" dirty="0"/>
              </a:p>
              <a:p>
                <a:pPr marL="0" indent="0">
                  <a:buNone/>
                </a:pPr>
                <a:endParaRPr lang="en-IN" dirty="0" smtClean="0"/>
              </a:p>
              <a:p>
                <a:pPr marL="0" indent="0">
                  <a:buNone/>
                </a:pPr>
                <a:endParaRPr lang="en-IN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229600" cy="5105400"/>
              </a:xfrm>
              <a:blipFill rotWithShape="1">
                <a:blip r:embed="rId2"/>
                <a:stretch>
                  <a:fillRect l="-1852" t="-1434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1825" y="2209801"/>
            <a:ext cx="2800350" cy="16763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5562600"/>
            <a:ext cx="2133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7147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Venn Diagrams</a:t>
            </a:r>
            <a:br>
              <a:rPr lang="en-US" dirty="0"/>
            </a:br>
            <a:r>
              <a:rPr lang="en-US" dirty="0"/>
              <a:t>                                                      contd.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Difference of two sets 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A-B is denoted by the blue region</a:t>
            </a:r>
          </a:p>
          <a:p>
            <a:pPr marL="0" indent="0">
              <a:buNone/>
            </a:pPr>
            <a:endParaRPr lang="en-IN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2313" y="2552700"/>
            <a:ext cx="2619375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2199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Venn Diagrams</a:t>
            </a:r>
            <a:br>
              <a:rPr lang="en-US" dirty="0"/>
            </a:br>
            <a:r>
              <a:rPr lang="en-US" dirty="0"/>
              <a:t>                                                      contd.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Symmetric Difference of two sets 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It includes the entire region except the common one.</a:t>
            </a:r>
          </a:p>
          <a:p>
            <a:pPr marL="0" indent="0">
              <a:buNone/>
            </a:pPr>
            <a:endParaRPr lang="en-IN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1850" y="2614613"/>
            <a:ext cx="2400300" cy="162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64221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 Identities</a:t>
            </a:r>
            <a:endParaRPr lang="en-IN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Commutative Law: </a:t>
                </a:r>
              </a:p>
              <a:p>
                <a:pPr marL="0" indent="0">
                  <a:buNone/>
                </a:pPr>
                <a:r>
                  <a:rPr lang="en-US" dirty="0"/>
                  <a:t> </a:t>
                </a:r>
                <a:r>
                  <a:rPr lang="en-US" dirty="0" smtClean="0"/>
                  <a:t>    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𝐴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∪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𝐵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𝐵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∪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𝐴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 ,     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𝐴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∩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𝐵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𝐵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∩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𝐴</m:t>
                    </m:r>
                  </m:oMath>
                </a14:m>
                <a:endParaRPr lang="en-IN" dirty="0" smtClean="0"/>
              </a:p>
              <a:p>
                <a:r>
                  <a:rPr lang="en-US" dirty="0" smtClean="0"/>
                  <a:t>Associative Law : </a:t>
                </a:r>
              </a:p>
              <a:p>
                <a:pPr marL="0" indent="0">
                  <a:buNone/>
                </a:pPr>
                <a:r>
                  <a:rPr lang="en-US" dirty="0"/>
                  <a:t> </a:t>
                </a:r>
                <a:r>
                  <a:rPr lang="en-US" dirty="0" smtClean="0"/>
                  <a:t>    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/>
                      </a:rPr>
                      <m:t>               </m:t>
                    </m:r>
                    <m:r>
                      <a:rPr lang="en-US" b="0" i="1" smtClean="0">
                        <a:latin typeface="Cambria Math"/>
                      </a:rPr>
                      <m:t>𝐴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∪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𝐵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∪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𝐶</m:t>
                        </m:r>
                      </m:e>
                    </m:d>
                    <m:r>
                      <a:rPr lang="en-US" b="0" i="1" smtClean="0">
                        <a:latin typeface="Cambria Math"/>
                        <a:ea typeface="Cambria Math"/>
                      </a:rPr>
                      <m:t>=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𝐴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∪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𝐵</m:t>
                        </m:r>
                      </m:e>
                    </m:d>
                    <m:r>
                      <a:rPr lang="en-US" b="0" i="1" smtClean="0">
                        <a:latin typeface="Cambria Math"/>
                        <a:ea typeface="Cambria Math"/>
                      </a:rPr>
                      <m:t>∪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𝐶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,</m:t>
                    </m:r>
                  </m:oMath>
                </a14:m>
                <a:endParaRPr lang="en-US" b="0" i="1" dirty="0" smtClean="0">
                  <a:latin typeface="Cambria Math"/>
                  <a:ea typeface="Cambria Math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𝐴</m:t>
                      </m:r>
                      <m:r>
                        <a:rPr lang="en-US" i="1" smtClean="0">
                          <a:latin typeface="Cambria Math"/>
                          <a:ea typeface="Cambria Math"/>
                        </a:rPr>
                        <m:t>∩</m:t>
                      </m:r>
                      <m:d>
                        <m:dPr>
                          <m:ctrlPr>
                            <a:rPr lang="en-US" i="1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𝐵</m:t>
                          </m:r>
                          <m:r>
                            <a:rPr lang="en-US" i="1" smtClean="0">
                              <a:latin typeface="Cambria Math"/>
                              <a:ea typeface="Cambria Math"/>
                            </a:rPr>
                            <m:t>∩</m:t>
                          </m:r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𝐶</m:t>
                          </m:r>
                        </m:e>
                      </m:d>
                      <m:r>
                        <a:rPr lang="en-US" i="1">
                          <a:latin typeface="Cambria Math"/>
                          <a:ea typeface="Cambria Math"/>
                        </a:rPr>
                        <m:t>=</m:t>
                      </m:r>
                      <m:d>
                        <m:dPr>
                          <m:ctrlPr>
                            <a:rPr lang="en-US" i="1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𝐴</m:t>
                          </m:r>
                          <m:r>
                            <a:rPr lang="en-US" i="1" smtClean="0">
                              <a:latin typeface="Cambria Math"/>
                              <a:ea typeface="Cambria Math"/>
                            </a:rPr>
                            <m:t>∩</m:t>
                          </m:r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𝐵</m:t>
                          </m:r>
                        </m:e>
                      </m:d>
                      <m:r>
                        <a:rPr lang="en-US" i="1" smtClean="0">
                          <a:latin typeface="Cambria Math"/>
                          <a:ea typeface="Cambria Math"/>
                        </a:rPr>
                        <m:t>∩</m:t>
                      </m:r>
                      <m:r>
                        <a:rPr lang="en-US" i="1">
                          <a:latin typeface="Cambria Math"/>
                          <a:ea typeface="Cambria Math"/>
                        </a:rPr>
                        <m:t>𝐶</m:t>
                      </m:r>
                    </m:oMath>
                  </m:oMathPara>
                </a14:m>
                <a:endParaRPr lang="en-IN" dirty="0" smtClean="0"/>
              </a:p>
              <a:p>
                <a:r>
                  <a:rPr lang="en-US" dirty="0" smtClean="0"/>
                  <a:t>Distributive Law:</a:t>
                </a:r>
              </a:p>
              <a:p>
                <a:pPr marL="0" indent="0">
                  <a:buNone/>
                </a:pPr>
                <a:r>
                  <a:rPr lang="en-US" dirty="0" smtClean="0"/>
                  <a:t>    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/>
                      </a:rPr>
                      <m:t>                </m:t>
                    </m:r>
                    <m:r>
                      <a:rPr lang="en-US" i="1">
                        <a:latin typeface="Cambria Math"/>
                      </a:rPr>
                      <m:t>𝐴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∪</m:t>
                    </m:r>
                    <m:d>
                      <m:dPr>
                        <m:ctrlPr>
                          <a:rPr lang="en-US" i="1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  <a:ea typeface="Cambria Math"/>
                          </a:rPr>
                          <m:t>𝐵</m:t>
                        </m:r>
                        <m:r>
                          <a:rPr lang="en-US" i="1" smtClean="0">
                            <a:latin typeface="Cambria Math"/>
                            <a:ea typeface="Cambria Math"/>
                          </a:rPr>
                          <m:t>∩</m:t>
                        </m:r>
                        <m:r>
                          <a:rPr lang="en-US" i="1">
                            <a:latin typeface="Cambria Math"/>
                            <a:ea typeface="Cambria Math"/>
                          </a:rPr>
                          <m:t>𝐶</m:t>
                        </m:r>
                      </m:e>
                    </m:d>
                    <m:r>
                      <a:rPr lang="en-US" i="1">
                        <a:latin typeface="Cambria Math"/>
                        <a:ea typeface="Cambria Math"/>
                      </a:rPr>
                      <m:t>=</m:t>
                    </m:r>
                    <m:d>
                      <m:dPr>
                        <m:ctrlPr>
                          <a:rPr lang="en-US" i="1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  <a:ea typeface="Cambria Math"/>
                          </a:rPr>
                          <m:t>𝐴</m:t>
                        </m:r>
                        <m:r>
                          <a:rPr lang="en-US" i="1">
                            <a:latin typeface="Cambria Math"/>
                            <a:ea typeface="Cambria Math"/>
                          </a:rPr>
                          <m:t>∪</m:t>
                        </m:r>
                        <m:r>
                          <a:rPr lang="en-US" i="1">
                            <a:latin typeface="Cambria Math"/>
                            <a:ea typeface="Cambria Math"/>
                          </a:rPr>
                          <m:t>𝐵</m:t>
                        </m:r>
                      </m:e>
                    </m:d>
                    <m:r>
                      <a:rPr lang="en-US" i="1" smtClean="0">
                        <a:latin typeface="Cambria Math"/>
                        <a:ea typeface="Cambria Math"/>
                      </a:rPr>
                      <m:t>∩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(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𝐴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∪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𝐶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)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,</m:t>
                    </m:r>
                  </m:oMath>
                </a14:m>
                <a:endParaRPr lang="en-US" i="1" dirty="0">
                  <a:latin typeface="Cambria Math"/>
                  <a:ea typeface="Cambria Math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            </m:t>
                      </m:r>
                      <m:r>
                        <a:rPr lang="en-US" i="1">
                          <a:latin typeface="Cambria Math"/>
                        </a:rPr>
                        <m:t>𝐴</m:t>
                      </m:r>
                      <m:r>
                        <a:rPr lang="en-US" i="1">
                          <a:latin typeface="Cambria Math"/>
                          <a:ea typeface="Cambria Math"/>
                        </a:rPr>
                        <m:t>∩</m:t>
                      </m:r>
                      <m:d>
                        <m:dPr>
                          <m:ctrlPr>
                            <a:rPr lang="en-US" i="1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𝐵</m:t>
                          </m:r>
                          <m:r>
                            <a:rPr lang="en-US" i="1" smtClean="0">
                              <a:latin typeface="Cambria Math"/>
                              <a:ea typeface="Cambria Math"/>
                            </a:rPr>
                            <m:t>∪</m:t>
                          </m:r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𝐶</m:t>
                          </m:r>
                        </m:e>
                      </m:d>
                      <m:r>
                        <a:rPr lang="en-US" i="1">
                          <a:latin typeface="Cambria Math"/>
                          <a:ea typeface="Cambria Math"/>
                        </a:rPr>
                        <m:t>=</m:t>
                      </m:r>
                      <m:d>
                        <m:dPr>
                          <m:ctrlPr>
                            <a:rPr lang="en-US" i="1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𝐴</m:t>
                          </m:r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∩</m:t>
                          </m:r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𝐵</m:t>
                          </m:r>
                        </m:e>
                      </m:d>
                      <m:r>
                        <a:rPr lang="en-US" i="1" smtClean="0">
                          <a:latin typeface="Cambria Math"/>
                          <a:ea typeface="Cambria Math"/>
                        </a:rPr>
                        <m:t>∪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(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𝐴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∩</m:t>
                      </m:r>
                      <m:r>
                        <a:rPr lang="en-US" i="1">
                          <a:latin typeface="Cambria Math"/>
                          <a:ea typeface="Cambria Math"/>
                        </a:rPr>
                        <m:t>𝐶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)</m:t>
                      </m:r>
                    </m:oMath>
                  </m:oMathPara>
                </a14:m>
                <a:endParaRPr lang="en-IN" dirty="0"/>
              </a:p>
              <a:p>
                <a:pPr marL="0" indent="0">
                  <a:buNone/>
                </a:pPr>
                <a:endParaRPr lang="en-IN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 t="-1752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14148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Set </a:t>
            </a:r>
            <a:r>
              <a:rPr lang="en-US" dirty="0" smtClean="0"/>
              <a:t>Identities</a:t>
            </a:r>
            <a:br>
              <a:rPr lang="en-US" dirty="0" smtClean="0"/>
            </a:br>
            <a:r>
              <a:rPr lang="en-US" dirty="0"/>
              <a:t> </a:t>
            </a:r>
            <a:r>
              <a:rPr lang="en-US" dirty="0" smtClean="0"/>
              <a:t>                                                     contd.</a:t>
            </a:r>
            <a:endParaRPr lang="en-IN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Idempotent Law:</a:t>
                </a:r>
              </a:p>
              <a:p>
                <a:pPr marL="0" indent="0">
                  <a:buNone/>
                </a:pPr>
                <a:r>
                  <a:rPr lang="en-US" dirty="0"/>
                  <a:t> </a:t>
                </a:r>
                <a:r>
                  <a:rPr lang="en-US" dirty="0" smtClean="0"/>
                  <a:t>     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𝐴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∪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𝐴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𝐴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,            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𝐴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∩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𝐴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𝐴</m:t>
                    </m:r>
                  </m:oMath>
                </a14:m>
                <a:endParaRPr lang="en-IN" dirty="0" smtClean="0"/>
              </a:p>
              <a:p>
                <a:r>
                  <a:rPr lang="en-US" dirty="0" smtClean="0"/>
                  <a:t>Identity Law:</a:t>
                </a:r>
              </a:p>
              <a:p>
                <a:pPr marL="0" indent="0">
                  <a:buNone/>
                </a:pPr>
                <a:r>
                  <a:rPr lang="en-US" dirty="0" smtClean="0"/>
                  <a:t>      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𝐴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∪∅=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𝐴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,              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𝐴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∩∅=∅</m:t>
                    </m:r>
                  </m:oMath>
                </a14:m>
                <a:endParaRPr lang="en-IN" dirty="0" smtClean="0"/>
              </a:p>
              <a:p>
                <a:r>
                  <a:rPr lang="en-US" dirty="0" smtClean="0"/>
                  <a:t>De Morgan’s Law:</a:t>
                </a:r>
              </a:p>
              <a:p>
                <a:pPr marL="0" indent="0">
                  <a:buNone/>
                </a:pPr>
                <a:r>
                  <a:rPr lang="en-US" dirty="0"/>
                  <a:t> </a:t>
                </a:r>
                <a:r>
                  <a:rPr lang="en-US" dirty="0" smtClean="0"/>
                  <a:t>   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𝐴</m:t>
                            </m:r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∪</m:t>
                            </m:r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𝐵</m:t>
                            </m:r>
                          </m:e>
                        </m:d>
                      </m:e>
                      <m:sup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′</m:t>
                        </m:r>
                      </m:sup>
                    </m:sSup>
                    <m:r>
                      <a:rPr lang="en-US" b="0" i="1" smtClean="0">
                        <a:latin typeface="Cambria Math"/>
                        <a:ea typeface="Cambria Math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𝐴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′</m:t>
                        </m:r>
                      </m:sup>
                    </m:sSup>
                    <m:r>
                      <a:rPr lang="en-US" b="0" i="1" smtClean="0">
                        <a:latin typeface="Cambria Math"/>
                        <a:ea typeface="Cambria Math"/>
                      </a:rPr>
                      <m:t>∩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𝐵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′</m:t>
                        </m:r>
                      </m:sup>
                    </m:sSup>
                    <m:r>
                      <a:rPr lang="en-US" b="0" i="1" smtClean="0">
                        <a:latin typeface="Cambria Math"/>
                        <a:ea typeface="Cambria Math"/>
                      </a:rPr>
                      <m:t>,    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b="0" i="1" smtClean="0">
                                <a:latin typeface="Cambria Math"/>
                                <a:ea typeface="Cambria Math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𝐴</m:t>
                            </m:r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∩</m:t>
                            </m:r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𝐵</m:t>
                            </m:r>
                          </m:e>
                        </m:d>
                      </m:e>
                      <m:sup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′</m:t>
                        </m:r>
                      </m:sup>
                    </m:sSup>
                    <m:r>
                      <a:rPr lang="en-US" b="0" i="1" smtClean="0">
                        <a:latin typeface="Cambria Math"/>
                        <a:ea typeface="Cambria Math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𝐴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′</m:t>
                        </m:r>
                      </m:sup>
                    </m:sSup>
                    <m:r>
                      <a:rPr lang="en-US" b="0" i="1" smtClean="0">
                        <a:latin typeface="Cambria Math"/>
                        <a:ea typeface="Cambria Math"/>
                      </a:rPr>
                      <m:t>∪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𝐵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′</m:t>
                    </m:r>
                  </m:oMath>
                </a14:m>
                <a:endParaRPr lang="en-IN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 t="-1752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74852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Topics to be discussed:</a:t>
            </a:r>
            <a:endParaRPr lang="en-IN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u="sng" dirty="0" smtClean="0">
                <a:solidFill>
                  <a:schemeClr val="tx1"/>
                </a:solidFill>
              </a:rPr>
              <a:t>Set Theory: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Introduction to Sets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Types of Sets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Set Operations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4611702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Definition: A set is a well defined collection of distinct objects of our imagination or thought.</a:t>
            </a:r>
          </a:p>
          <a:p>
            <a:endParaRPr lang="en-US" dirty="0"/>
          </a:p>
          <a:p>
            <a:r>
              <a:rPr lang="en-US" dirty="0" smtClean="0"/>
              <a:t>Example1: A = {</a:t>
            </a:r>
            <a:r>
              <a:rPr lang="en-US" dirty="0" err="1" smtClean="0"/>
              <a:t>a,b,c,d,e,f</a:t>
            </a:r>
            <a:r>
              <a:rPr lang="en-US" dirty="0" smtClean="0"/>
              <a:t>}</a:t>
            </a:r>
          </a:p>
          <a:p>
            <a:r>
              <a:rPr lang="en-US" dirty="0" smtClean="0"/>
              <a:t>Example2: B = { </a:t>
            </a:r>
            <a:r>
              <a:rPr lang="en-US" dirty="0" err="1" smtClean="0"/>
              <a:t>a,b</a:t>
            </a:r>
            <a:r>
              <a:rPr lang="en-US" dirty="0" smtClean="0"/>
              <a:t>, 1,2,3, </a:t>
            </a:r>
            <a:r>
              <a:rPr lang="en-US" dirty="0" err="1" smtClean="0"/>
              <a:t>n,m</a:t>
            </a:r>
            <a:r>
              <a:rPr lang="en-US" dirty="0" smtClean="0"/>
              <a:t>}</a:t>
            </a:r>
          </a:p>
          <a:p>
            <a:r>
              <a:rPr lang="en-US" dirty="0" smtClean="0"/>
              <a:t>Example3: C = the set of all positive integers</a:t>
            </a:r>
          </a:p>
          <a:p>
            <a:r>
              <a:rPr lang="en-US" dirty="0" smtClean="0"/>
              <a:t>Example4: D = { } = a set having no element</a:t>
            </a:r>
          </a:p>
          <a:p>
            <a:endParaRPr lang="en-IN" b="1" dirty="0"/>
          </a:p>
        </p:txBody>
      </p:sp>
    </p:spTree>
    <p:extLst>
      <p:ext uri="{BB962C8B-B14F-4D97-AF65-F5344CB8AC3E}">
        <p14:creationId xmlns:p14="http://schemas.microsoft.com/office/powerpoint/2010/main" val="233946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Finite &amp; Infinite Sets</a:t>
            </a:r>
            <a:endParaRPr lang="en-IN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77500" lnSpcReduction="20000"/>
              </a:bodyPr>
              <a:lstStyle/>
              <a:p>
                <a:r>
                  <a:rPr lang="en-US" dirty="0" smtClean="0"/>
                  <a:t>Finite set : A set is called finite if it contains a finite number of elements in it.</a:t>
                </a:r>
              </a:p>
              <a:p>
                <a:pPr marL="0" indent="0">
                  <a:buNone/>
                </a:pPr>
                <a:r>
                  <a:rPr lang="en-US" dirty="0" smtClean="0"/>
                  <a:t>       Example1</a:t>
                </a:r>
                <a:r>
                  <a:rPr lang="en-US" dirty="0"/>
                  <a:t>: A = {</a:t>
                </a:r>
                <a:r>
                  <a:rPr lang="en-US" dirty="0" err="1"/>
                  <a:t>a,b,c,d,e,f</a:t>
                </a:r>
                <a:r>
                  <a:rPr lang="en-US" dirty="0"/>
                  <a:t>}</a:t>
                </a:r>
              </a:p>
              <a:p>
                <a:pPr marL="0" indent="0">
                  <a:buNone/>
                </a:pPr>
                <a:r>
                  <a:rPr lang="en-US" dirty="0" smtClean="0"/>
                  <a:t>       Example2</a:t>
                </a:r>
                <a:r>
                  <a:rPr lang="en-US" dirty="0"/>
                  <a:t>: B = { </a:t>
                </a:r>
                <a:r>
                  <a:rPr lang="en-US" dirty="0" err="1"/>
                  <a:t>a,b</a:t>
                </a:r>
                <a:r>
                  <a:rPr lang="en-US" dirty="0"/>
                  <a:t>, 1,2,3, </a:t>
                </a:r>
                <a:r>
                  <a:rPr lang="en-US" dirty="0" err="1"/>
                  <a:t>n,m</a:t>
                </a:r>
                <a:r>
                  <a:rPr lang="en-US" dirty="0" smtClean="0"/>
                  <a:t>}</a:t>
                </a:r>
              </a:p>
              <a:p>
                <a:pPr marL="0" indent="0">
                  <a:buNone/>
                </a:pPr>
                <a:endParaRPr lang="en-US" dirty="0" smtClean="0"/>
              </a:p>
              <a:p>
                <a:pPr>
                  <a:buFont typeface="Wingdings" panose="05000000000000000000" pitchFamily="2" charset="2"/>
                  <a:buChar char="q"/>
                </a:pPr>
                <a:r>
                  <a:rPr lang="en-US" dirty="0"/>
                  <a:t> </a:t>
                </a:r>
                <a:r>
                  <a:rPr lang="en-US" dirty="0" smtClean="0"/>
                  <a:t> Example3: the set having no element in it = Null Set / Empty Set /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∅</m:t>
                    </m:r>
                  </m:oMath>
                </a14:m>
                <a:endParaRPr lang="en-US" dirty="0" smtClean="0"/>
              </a:p>
              <a:p>
                <a:pPr marL="0" indent="0">
                  <a:buNone/>
                </a:pPr>
                <a:endParaRPr lang="en-US" dirty="0" smtClean="0"/>
              </a:p>
              <a:p>
                <a:r>
                  <a:rPr lang="en-US" dirty="0" smtClean="0"/>
                  <a:t>Infinite set : </a:t>
                </a:r>
                <a:r>
                  <a:rPr lang="en-US" dirty="0"/>
                  <a:t>A set is called </a:t>
                </a:r>
                <a:r>
                  <a:rPr lang="en-US" dirty="0" smtClean="0"/>
                  <a:t>infinite </a:t>
                </a:r>
                <a:r>
                  <a:rPr lang="en-US" dirty="0"/>
                  <a:t>if it contains </a:t>
                </a:r>
                <a:r>
                  <a:rPr lang="en-US" dirty="0" smtClean="0"/>
                  <a:t> infinite </a:t>
                </a:r>
                <a:r>
                  <a:rPr lang="en-US" dirty="0"/>
                  <a:t>number of elements in it.</a:t>
                </a:r>
              </a:p>
              <a:p>
                <a:pPr marL="0" indent="0">
                  <a:buNone/>
                </a:pPr>
                <a:r>
                  <a:rPr lang="en-US" dirty="0" smtClean="0"/>
                  <a:t>       Example1: A = { 1,2,3,4,……}</a:t>
                </a:r>
              </a:p>
              <a:p>
                <a:pPr marL="0" indent="0">
                  <a:buNone/>
                </a:pPr>
                <a:r>
                  <a:rPr lang="en-US" dirty="0"/>
                  <a:t> </a:t>
                </a:r>
                <a:r>
                  <a:rPr lang="en-US" dirty="0" smtClean="0"/>
                  <a:t>      Example2: B = the set of all stars in the sky</a:t>
                </a:r>
                <a:endParaRPr lang="en-US" dirty="0"/>
              </a:p>
              <a:p>
                <a:endParaRPr lang="en-IN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037" t="-2426" r="-741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63528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Subset</a:t>
            </a:r>
            <a:endParaRPr lang="en-IN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20000"/>
              </a:bodyPr>
              <a:lstStyle/>
              <a:p>
                <a:r>
                  <a:rPr lang="en-US" dirty="0" smtClean="0"/>
                  <a:t>Let A and B be two sets, such that </a:t>
                </a:r>
              </a:p>
              <a:p>
                <a:pPr marL="0" indent="0">
                  <a:buNone/>
                </a:pPr>
                <a:r>
                  <a:rPr lang="en-US" dirty="0"/>
                  <a:t> </a:t>
                </a:r>
                <a:r>
                  <a:rPr lang="en-US" dirty="0" smtClean="0"/>
                  <a:t>   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∈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𝐴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 ⟹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 ∈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𝐵</m:t>
                    </m:r>
                  </m:oMath>
                </a14:m>
                <a:endParaRPr lang="en-IN" dirty="0" smtClean="0"/>
              </a:p>
              <a:p>
                <a:pPr marL="0" indent="0">
                  <a:buNone/>
                </a:pPr>
                <a:r>
                  <a:rPr lang="en-US" dirty="0"/>
                  <a:t> </a:t>
                </a:r>
                <a:r>
                  <a:rPr lang="en-US" dirty="0" smtClean="0"/>
                  <a:t>    then A is said to be a subset of B.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 smtClean="0"/>
                  <a:t>Example: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𝐴</m:t>
                    </m:r>
                    <m:r>
                      <a:rPr lang="en-US" b="0" i="1" smtClean="0">
                        <a:latin typeface="Cambria Math"/>
                      </a:rPr>
                      <m:t>={</m:t>
                    </m:r>
                    <m:r>
                      <a:rPr lang="en-US" b="0" i="1" smtClean="0">
                        <a:latin typeface="Cambria Math"/>
                      </a:rPr>
                      <m:t>𝑎</m:t>
                    </m:r>
                    <m:r>
                      <a:rPr lang="en-US" b="0" i="1" smtClean="0">
                        <a:latin typeface="Cambria Math"/>
                      </a:rPr>
                      <m:t>,</m:t>
                    </m:r>
                    <m:r>
                      <a:rPr lang="en-US" b="0" i="1" smtClean="0">
                        <a:latin typeface="Cambria Math"/>
                      </a:rPr>
                      <m:t>𝑏</m:t>
                    </m:r>
                    <m:r>
                      <a:rPr lang="en-US" b="0" i="1" smtClean="0">
                        <a:latin typeface="Cambria Math"/>
                      </a:rPr>
                      <m:t>,</m:t>
                    </m:r>
                    <m:r>
                      <a:rPr lang="en-US" b="0" i="1" smtClean="0">
                        <a:latin typeface="Cambria Math"/>
                      </a:rPr>
                      <m:t>𝑐</m:t>
                    </m:r>
                    <m:r>
                      <a:rPr lang="en-US" b="0" i="1" smtClean="0">
                        <a:latin typeface="Cambria Math"/>
                      </a:rPr>
                      <m:t>}</m:t>
                    </m:r>
                  </m:oMath>
                </a14:m>
                <a:r>
                  <a:rPr lang="en-IN" dirty="0" smtClean="0"/>
                  <a:t> then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𝑃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𝑎</m:t>
                        </m:r>
                        <m:r>
                          <a:rPr lang="en-US" b="0" i="1" smtClean="0">
                            <a:latin typeface="Cambria Math"/>
                          </a:rPr>
                          <m:t>,</m:t>
                        </m:r>
                        <m:r>
                          <a:rPr lang="en-US" b="0" i="1" smtClean="0">
                            <a:latin typeface="Cambria Math"/>
                          </a:rPr>
                          <m:t>𝑏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, </m:t>
                    </m:r>
                    <m:r>
                      <a:rPr lang="en-US" b="0" i="1" smtClean="0">
                        <a:latin typeface="Cambria Math"/>
                      </a:rPr>
                      <m:t>𝑄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𝑏</m:t>
                        </m:r>
                        <m:r>
                          <a:rPr lang="en-US" b="0" i="1" smtClean="0">
                            <a:latin typeface="Cambria Math"/>
                          </a:rPr>
                          <m:t>,</m:t>
                        </m:r>
                        <m:r>
                          <a:rPr lang="en-US" b="0" i="1" smtClean="0">
                            <a:latin typeface="Cambria Math"/>
                          </a:rPr>
                          <m:t>𝑐</m:t>
                        </m:r>
                      </m:e>
                    </m:d>
                  </m:oMath>
                </a14:m>
                <a:r>
                  <a:rPr lang="en-IN" dirty="0" smtClean="0"/>
                  <a:t> are subsets of A.</a:t>
                </a:r>
              </a:p>
              <a:p>
                <a:pPr marL="0" indent="0">
                  <a:buNone/>
                </a:pPr>
                <a:endParaRPr lang="en-IN" dirty="0" smtClean="0"/>
              </a:p>
              <a:p>
                <a:pPr>
                  <a:buFont typeface="Wingdings" panose="05000000000000000000" pitchFamily="2" charset="2"/>
                  <a:buChar char="q"/>
                </a:pPr>
                <a:r>
                  <a:rPr lang="en-US" dirty="0" smtClean="0"/>
                  <a:t>Null Set is subset of every set</a:t>
                </a:r>
              </a:p>
              <a:p>
                <a:pPr>
                  <a:buFont typeface="Wingdings" panose="05000000000000000000" pitchFamily="2" charset="2"/>
                  <a:buChar char="q"/>
                </a:pPr>
                <a:r>
                  <a:rPr lang="en-US" dirty="0" smtClean="0"/>
                  <a:t>Every set is subset of itself.</a:t>
                </a:r>
              </a:p>
              <a:p>
                <a:pPr>
                  <a:buFont typeface="Wingdings" panose="05000000000000000000" pitchFamily="2" charset="2"/>
                  <a:buChar char="q"/>
                </a:pPr>
                <a:r>
                  <a:rPr lang="en-US" dirty="0" smtClean="0"/>
                  <a:t>All the sets are subsets of  universal set.</a:t>
                </a:r>
                <a:endParaRPr lang="en-IN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704" t="-3504" b="-3369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10900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Subset</a:t>
            </a:r>
            <a:br>
              <a:rPr lang="en-US" dirty="0" smtClean="0"/>
            </a:br>
            <a:r>
              <a:rPr lang="en-US" dirty="0"/>
              <a:t> </a:t>
            </a:r>
            <a:r>
              <a:rPr lang="en-US" dirty="0" smtClean="0"/>
              <a:t>                                                    contd</a:t>
            </a:r>
            <a:r>
              <a:rPr lang="en-US" dirty="0"/>
              <a:t>.</a:t>
            </a:r>
            <a:endParaRPr lang="en-IN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A = {</a:t>
                </a:r>
                <a:r>
                  <a:rPr lang="en-US" dirty="0" err="1" smtClean="0"/>
                  <a:t>a,b</a:t>
                </a:r>
                <a:r>
                  <a:rPr lang="en-US" dirty="0" smtClean="0"/>
                  <a:t>}</a:t>
                </a:r>
              </a:p>
              <a:p>
                <a:pPr marL="0" indent="0">
                  <a:buNone/>
                </a:pPr>
                <a:r>
                  <a:rPr lang="en-US" dirty="0" smtClean="0"/>
                  <a:t> { }, {a}, {b}, {</a:t>
                </a:r>
                <a:r>
                  <a:rPr lang="en-US" dirty="0" err="1" smtClean="0"/>
                  <a:t>a,b</a:t>
                </a:r>
                <a:r>
                  <a:rPr lang="en-US" dirty="0" smtClean="0"/>
                  <a:t>} are the all possible subsets of A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r>
                  <a:rPr lang="en-US" dirty="0" smtClean="0"/>
                  <a:t>Power Set : The Set of all possible subsets of a given set is called the power set of the set.</a:t>
                </a:r>
              </a:p>
              <a:p>
                <a:r>
                  <a:rPr lang="en-US" dirty="0" smtClean="0"/>
                  <a:t>If a set contains n elements, then its power set contains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en-IN" dirty="0" smtClean="0"/>
                  <a:t> elements.</a:t>
                </a:r>
                <a:endParaRPr lang="en-IN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 t="-1752" r="-2741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23877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/>
              <a:t>Set operations 	</a:t>
            </a:r>
            <a:br>
              <a:rPr lang="en-IN" dirty="0"/>
            </a:br>
            <a:endParaRPr lang="en-IN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en-US" dirty="0" smtClean="0"/>
                  <a:t>Union : Union of two sets gives a set which contains each and every element present in either of the set.</a:t>
                </a:r>
              </a:p>
              <a:p>
                <a:pPr marL="0" indent="0">
                  <a:buNone/>
                </a:pPr>
                <a:r>
                  <a:rPr lang="en-US" dirty="0"/>
                  <a:t> </a:t>
                </a:r>
                <a:r>
                  <a:rPr lang="en-US" dirty="0" smtClean="0"/>
                  <a:t>     A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∪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 </m:t>
                    </m:r>
                  </m:oMath>
                </a14:m>
                <a:r>
                  <a:rPr lang="en-IN" dirty="0" smtClean="0"/>
                  <a:t>B = { x : x</a:t>
                </a:r>
                <a14:m>
                  <m:oMath xmlns:m="http://schemas.openxmlformats.org/officeDocument/2006/math">
                    <m:r>
                      <a:rPr lang="en-IN" i="1" smtClean="0">
                        <a:latin typeface="Cambria Math"/>
                        <a:ea typeface="Cambria Math"/>
                      </a:rPr>
                      <m:t>∈</m:t>
                    </m:r>
                  </m:oMath>
                </a14:m>
                <a:r>
                  <a:rPr lang="en-IN" dirty="0" smtClean="0"/>
                  <a:t>A or x</a:t>
                </a:r>
                <a14:m>
                  <m:oMath xmlns:m="http://schemas.openxmlformats.org/officeDocument/2006/math">
                    <m:r>
                      <a:rPr lang="en-IN" i="1">
                        <a:latin typeface="Cambria Math"/>
                        <a:ea typeface="Cambria Math"/>
                      </a:rPr>
                      <m:t>∈</m:t>
                    </m:r>
                  </m:oMath>
                </a14:m>
                <a:r>
                  <a:rPr lang="en-IN" dirty="0" smtClean="0"/>
                  <a:t>B }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r>
                  <a:rPr lang="en-US" dirty="0" smtClean="0"/>
                  <a:t>Intersection : Intersection of </a:t>
                </a:r>
                <a:r>
                  <a:rPr lang="en-US" dirty="0"/>
                  <a:t>two sets gives a set which contains </a:t>
                </a:r>
                <a:r>
                  <a:rPr lang="en-US" dirty="0" smtClean="0"/>
                  <a:t>every </a:t>
                </a:r>
                <a:r>
                  <a:rPr lang="en-US" dirty="0"/>
                  <a:t>element present in </a:t>
                </a:r>
                <a:r>
                  <a:rPr lang="en-US" dirty="0" smtClean="0"/>
                  <a:t>both the sets.</a:t>
                </a:r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      A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∩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 </m:t>
                    </m:r>
                  </m:oMath>
                </a14:m>
                <a:r>
                  <a:rPr lang="en-IN" dirty="0"/>
                  <a:t>B = { x : x</a:t>
                </a:r>
                <a14:m>
                  <m:oMath xmlns:m="http://schemas.openxmlformats.org/officeDocument/2006/math">
                    <m:r>
                      <a:rPr lang="en-IN" i="1">
                        <a:latin typeface="Cambria Math"/>
                        <a:ea typeface="Cambria Math"/>
                      </a:rPr>
                      <m:t>∈</m:t>
                    </m:r>
                  </m:oMath>
                </a14:m>
                <a:r>
                  <a:rPr lang="en-IN" dirty="0"/>
                  <a:t>A </a:t>
                </a:r>
                <a:r>
                  <a:rPr lang="en-IN" dirty="0" smtClean="0"/>
                  <a:t>and </a:t>
                </a:r>
                <a:r>
                  <a:rPr lang="en-IN" dirty="0"/>
                  <a:t>x</a:t>
                </a:r>
                <a14:m>
                  <m:oMath xmlns:m="http://schemas.openxmlformats.org/officeDocument/2006/math">
                    <m:r>
                      <a:rPr lang="en-IN" i="1">
                        <a:latin typeface="Cambria Math"/>
                        <a:ea typeface="Cambria Math"/>
                      </a:rPr>
                      <m:t>∈</m:t>
                    </m:r>
                  </m:oMath>
                </a14:m>
                <a:r>
                  <a:rPr lang="en-IN" dirty="0"/>
                  <a:t>B }</a:t>
                </a:r>
              </a:p>
              <a:p>
                <a:endParaRPr lang="en-IN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 t="-2830" b="-2426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65513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/>
              <a:t>Set </a:t>
            </a:r>
            <a:r>
              <a:rPr lang="en-IN" dirty="0" smtClean="0"/>
              <a:t>operations</a:t>
            </a:r>
            <a:br>
              <a:rPr lang="en-IN" dirty="0" smtClean="0"/>
            </a:br>
            <a:r>
              <a:rPr lang="en-IN" dirty="0"/>
              <a:t> </a:t>
            </a:r>
            <a:r>
              <a:rPr lang="en-IN" dirty="0" smtClean="0"/>
              <a:t>                                                     contd.</a:t>
            </a:r>
            <a:endParaRPr lang="en-IN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85000" lnSpcReduction="20000"/>
              </a:bodyPr>
              <a:lstStyle/>
              <a:p>
                <a:r>
                  <a:rPr lang="en-US" dirty="0" smtClean="0"/>
                  <a:t>Difference / Subtraction : If A and B are two sets, then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𝐴</m:t>
                    </m:r>
                    <m:r>
                      <a:rPr lang="en-US" i="1" dirty="0" smtClean="0">
                        <a:latin typeface="Cambria Math"/>
                      </a:rPr>
                      <m:t>−</m:t>
                    </m:r>
                    <m:r>
                      <a:rPr lang="en-US" i="1" dirty="0" smtClean="0">
                        <a:latin typeface="Cambria Math"/>
                      </a:rPr>
                      <m:t>𝐵</m:t>
                    </m:r>
                    <m:r>
                      <a:rPr lang="en-US" i="1" dirty="0" smtClean="0">
                        <a:latin typeface="Cambria Math"/>
                      </a:rPr>
                      <m:t> = {</m:t>
                    </m:r>
                    <m:r>
                      <a:rPr lang="en-US" b="0" i="1" dirty="0" smtClean="0">
                        <a:latin typeface="Cambria Math"/>
                      </a:rPr>
                      <m:t>𝑥</m:t>
                    </m:r>
                    <m:r>
                      <a:rPr lang="en-US" b="0" i="1" dirty="0" smtClean="0">
                        <a:latin typeface="Cambria Math"/>
                      </a:rPr>
                      <m:t>:  </m:t>
                    </m:r>
                    <m:r>
                      <a:rPr lang="en-US" b="0" i="1" dirty="0" smtClean="0">
                        <a:latin typeface="Cambria Math"/>
                      </a:rPr>
                      <m:t>𝑥</m:t>
                    </m:r>
                    <m:r>
                      <a:rPr lang="en-US" b="0" i="1" dirty="0" smtClean="0">
                        <a:latin typeface="Cambria Math"/>
                        <a:ea typeface="Cambria Math"/>
                      </a:rPr>
                      <m:t>∈</m:t>
                    </m:r>
                    <m:r>
                      <a:rPr lang="en-US" b="0" i="1" dirty="0" smtClean="0">
                        <a:latin typeface="Cambria Math"/>
                        <a:ea typeface="Cambria Math"/>
                      </a:rPr>
                      <m:t>𝐴</m:t>
                    </m:r>
                    <m:r>
                      <a:rPr lang="en-US" b="0" i="1" dirty="0" smtClean="0">
                        <a:latin typeface="Cambria Math"/>
                        <a:ea typeface="Cambria Math"/>
                      </a:rPr>
                      <m:t> &amp; </m:t>
                    </m:r>
                    <m:r>
                      <a:rPr lang="en-US" b="0" i="1" dirty="0" smtClean="0">
                        <a:latin typeface="Cambria Math"/>
                        <a:ea typeface="Cambria Math"/>
                      </a:rPr>
                      <m:t>𝑥</m:t>
                    </m:r>
                    <m:r>
                      <a:rPr lang="en-US" b="0" i="1" dirty="0" smtClean="0">
                        <a:latin typeface="Cambria Math"/>
                        <a:ea typeface="Cambria Math"/>
                      </a:rPr>
                      <m:t>∉</m:t>
                    </m:r>
                    <m:r>
                      <a:rPr lang="en-US" b="0" i="1" dirty="0" smtClean="0">
                        <a:latin typeface="Cambria Math"/>
                        <a:ea typeface="Cambria Math"/>
                      </a:rPr>
                      <m:t>𝐵</m:t>
                    </m:r>
                    <m:r>
                      <a:rPr lang="en-US" b="0" i="1" dirty="0" smtClean="0">
                        <a:latin typeface="Cambria Math"/>
                        <a:ea typeface="Cambria Math"/>
                      </a:rPr>
                      <m:t>}</m:t>
                    </m:r>
                  </m:oMath>
                </a14:m>
                <a:r>
                  <a:rPr lang="en-IN" dirty="0" smtClean="0"/>
                  <a:t>.</a:t>
                </a:r>
              </a:p>
              <a:p>
                <a:endParaRPr lang="en-US" dirty="0"/>
              </a:p>
              <a:p>
                <a:r>
                  <a:rPr lang="en-US" dirty="0" smtClean="0"/>
                  <a:t>Complement : For a set A, complement of A is denoted by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𝐴</m:t>
                    </m:r>
                    <m:r>
                      <a:rPr lang="en-US" b="0" i="1" smtClean="0">
                        <a:latin typeface="Cambria Math"/>
                      </a:rPr>
                      <m:t>′</m:t>
                    </m:r>
                  </m:oMath>
                </a14:m>
                <a:r>
                  <a:rPr lang="en-IN" dirty="0" smtClean="0"/>
                  <a:t> and is defined as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𝐴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′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𝑈</m:t>
                    </m:r>
                    <m:r>
                      <a:rPr lang="en-US" b="0" i="1" smtClean="0">
                        <a:latin typeface="Cambria Math"/>
                      </a:rPr>
                      <m:t>−</m:t>
                    </m:r>
                    <m:r>
                      <a:rPr lang="en-US" b="0" i="1" smtClean="0">
                        <a:latin typeface="Cambria Math"/>
                      </a:rPr>
                      <m:t>𝐴</m:t>
                    </m:r>
                  </m:oMath>
                </a14:m>
                <a:r>
                  <a:rPr lang="en-IN" dirty="0" smtClean="0"/>
                  <a:t>, where U = universal set.</a:t>
                </a:r>
              </a:p>
              <a:p>
                <a:endParaRPr lang="en-US" dirty="0"/>
              </a:p>
              <a:p>
                <a:r>
                  <a:rPr lang="en-US" dirty="0" smtClean="0"/>
                  <a:t>Symmetric Difference </a:t>
                </a:r>
                <a:r>
                  <a:rPr lang="en-US" dirty="0"/>
                  <a:t>: If A and B are two sets, </a:t>
                </a:r>
                <a:r>
                  <a:rPr lang="en-US" dirty="0" smtClean="0"/>
                  <a:t>then symmetric difference of A and B is denoted by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𝐴</m:t>
                    </m:r>
                    <m:r>
                      <a:rPr lang="en-US" b="0" i="1" smtClean="0">
                        <a:latin typeface="Cambria Math"/>
                      </a:rPr>
                      <m:t> ∆ 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𝐵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 </m:t>
                    </m:r>
                  </m:oMath>
                </a14:m>
                <a:r>
                  <a:rPr lang="en-IN" dirty="0" smtClean="0"/>
                  <a:t>and is defined as 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𝐴</m:t>
                      </m:r>
                      <m:r>
                        <a:rPr lang="en-US" i="1">
                          <a:latin typeface="Cambria Math"/>
                        </a:rPr>
                        <m:t> ∆ </m:t>
                      </m:r>
                      <m:r>
                        <a:rPr lang="en-US" i="1">
                          <a:latin typeface="Cambria Math"/>
                          <a:ea typeface="Cambria Math"/>
                        </a:rPr>
                        <m:t>𝐵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=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𝐴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𝐵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∪(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𝐵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−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𝐴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) </m:t>
                      </m:r>
                    </m:oMath>
                  </m:oMathPara>
                </a14:m>
                <a:endParaRPr lang="en-IN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185" t="-2695" r="-1259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40321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/>
              <a:t>Set operations</a:t>
            </a:r>
            <a:br>
              <a:rPr lang="en-IN" dirty="0"/>
            </a:br>
            <a:r>
              <a:rPr lang="en-IN" dirty="0"/>
              <a:t>                                                      contd.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r>
                  <a:rPr lang="en-US" dirty="0" smtClean="0"/>
                  <a:t>Cartesian Product : If A and B be two sets then cartesian product of A and B is denoted by </a:t>
                </a:r>
              </a:p>
              <a:p>
                <a:pPr marL="0" indent="0">
                  <a:buNone/>
                </a:pPr>
                <a:r>
                  <a:rPr lang="en-US" dirty="0"/>
                  <a:t> </a:t>
                </a:r>
                <a:r>
                  <a:rPr lang="en-US" dirty="0" smtClean="0"/>
                  <a:t>   AXB and is defined by </a:t>
                </a:r>
              </a:p>
              <a:p>
                <a:pPr marL="0" indent="0">
                  <a:buNone/>
                </a:pPr>
                <a:r>
                  <a:rPr lang="en-US" dirty="0"/>
                  <a:t> </a:t>
                </a:r>
                <a:r>
                  <a:rPr lang="en-US" dirty="0" smtClean="0"/>
                  <a:t>     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𝐴</m:t>
                    </m:r>
                    <m:r>
                      <a:rPr lang="en-US" i="1" dirty="0" smtClean="0">
                        <a:latin typeface="Cambria Math"/>
                      </a:rPr>
                      <m:t> </m:t>
                    </m:r>
                    <m:r>
                      <a:rPr lang="en-US" i="1" dirty="0" smtClean="0">
                        <a:latin typeface="Cambria Math"/>
                      </a:rPr>
                      <m:t>𝑋</m:t>
                    </m:r>
                    <m:r>
                      <a:rPr lang="en-US" i="1" dirty="0" smtClean="0">
                        <a:latin typeface="Cambria Math"/>
                      </a:rPr>
                      <m:t> </m:t>
                    </m:r>
                    <m:r>
                      <a:rPr lang="en-US" i="1" dirty="0" smtClean="0">
                        <a:latin typeface="Cambria Math"/>
                      </a:rPr>
                      <m:t>𝐵</m:t>
                    </m:r>
                    <m:r>
                      <a:rPr lang="en-US" i="1" dirty="0" smtClean="0">
                        <a:latin typeface="Cambria Math"/>
                      </a:rPr>
                      <m:t> ={ </m:t>
                    </m:r>
                    <m:d>
                      <m:dPr>
                        <m:ctrlPr>
                          <a:rPr lang="en-US" b="0" i="1" dirty="0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dirty="0" smtClean="0">
                            <a:latin typeface="Cambria Math"/>
                          </a:rPr>
                          <m:t>𝑎</m:t>
                        </m:r>
                        <m:r>
                          <a:rPr lang="en-US" b="0" i="1" dirty="0" smtClean="0">
                            <a:latin typeface="Cambria Math"/>
                          </a:rPr>
                          <m:t>,</m:t>
                        </m:r>
                        <m:r>
                          <a:rPr lang="en-US" b="0" i="1" dirty="0" smtClean="0">
                            <a:latin typeface="Cambria Math"/>
                          </a:rPr>
                          <m:t>𝑏</m:t>
                        </m:r>
                      </m:e>
                    </m:d>
                    <m:r>
                      <a:rPr lang="en-US" b="0" i="1" dirty="0" smtClean="0">
                        <a:latin typeface="Cambria Math"/>
                      </a:rPr>
                      <m:t>:</m:t>
                    </m:r>
                    <m:r>
                      <a:rPr lang="en-US" b="0" i="1" dirty="0" smtClean="0">
                        <a:latin typeface="Cambria Math"/>
                      </a:rPr>
                      <m:t>𝑎</m:t>
                    </m:r>
                    <m:r>
                      <a:rPr lang="en-US" b="0" i="1" dirty="0" smtClean="0">
                        <a:latin typeface="Cambria Math"/>
                        <a:ea typeface="Cambria Math"/>
                      </a:rPr>
                      <m:t>∈</m:t>
                    </m:r>
                    <m:r>
                      <a:rPr lang="en-US" b="0" i="1" dirty="0" smtClean="0">
                        <a:latin typeface="Cambria Math"/>
                        <a:ea typeface="Cambria Math"/>
                      </a:rPr>
                      <m:t>𝐴</m:t>
                    </m:r>
                    <m:r>
                      <a:rPr lang="en-US" b="0" i="1" dirty="0" smtClean="0">
                        <a:latin typeface="Cambria Math"/>
                        <a:ea typeface="Cambria Math"/>
                      </a:rPr>
                      <m:t> &amp; </m:t>
                    </m:r>
                    <m:r>
                      <a:rPr lang="en-US" b="0" i="1" dirty="0" smtClean="0">
                        <a:latin typeface="Cambria Math"/>
                        <a:ea typeface="Cambria Math"/>
                      </a:rPr>
                      <m:t>𝑏</m:t>
                    </m:r>
                    <m:r>
                      <a:rPr lang="en-US" b="0" i="1" dirty="0" smtClean="0">
                        <a:latin typeface="Cambria Math"/>
                        <a:ea typeface="Cambria Math"/>
                      </a:rPr>
                      <m:t>∈</m:t>
                    </m:r>
                    <m:r>
                      <a:rPr lang="en-US" b="0" i="1" dirty="0" smtClean="0">
                        <a:latin typeface="Cambria Math"/>
                        <a:ea typeface="Cambria Math"/>
                      </a:rPr>
                      <m:t>𝐵</m:t>
                    </m:r>
                    <m:r>
                      <a:rPr lang="en-US" b="0" i="1" dirty="0" smtClean="0">
                        <a:latin typeface="Cambria Math"/>
                        <a:ea typeface="Cambria Math"/>
                      </a:rPr>
                      <m:t> } </m:t>
                    </m:r>
                  </m:oMath>
                </a14:m>
                <a:r>
                  <a:rPr lang="en-IN" dirty="0" smtClean="0"/>
                  <a:t>.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 smtClean="0"/>
                  <a:t>Example: If A = { </a:t>
                </a:r>
                <a:r>
                  <a:rPr lang="en-US" dirty="0" err="1" smtClean="0"/>
                  <a:t>a,b,c</a:t>
                </a:r>
                <a:r>
                  <a:rPr lang="en-US" dirty="0" smtClean="0"/>
                  <a:t>} and B = {1,2}, then </a:t>
                </a:r>
              </a:p>
              <a:p>
                <a:pPr marL="0" indent="0">
                  <a:buNone/>
                </a:pPr>
                <a:r>
                  <a:rPr lang="en-US" dirty="0"/>
                  <a:t> </a:t>
                </a:r>
                <a:r>
                  <a:rPr lang="en-US" dirty="0" smtClean="0"/>
                  <a:t>       AXB = {(a,1),(a,2),(b,1),(b,2),(c,1),(c,2)}</a:t>
                </a:r>
              </a:p>
              <a:p>
                <a:pPr>
                  <a:buFont typeface="Wingdings" panose="05000000000000000000" pitchFamily="2" charset="2"/>
                  <a:buChar char="q"/>
                </a:pPr>
                <a:r>
                  <a:rPr lang="en-US" dirty="0"/>
                  <a:t> </a:t>
                </a:r>
                <a:r>
                  <a:rPr lang="en-US" dirty="0" smtClean="0"/>
                  <a:t>The elements of A X B are called ordered pairs.</a:t>
                </a:r>
              </a:p>
              <a:p>
                <a:pPr>
                  <a:buFont typeface="Wingdings" panose="05000000000000000000" pitchFamily="2" charset="2"/>
                  <a:buChar char="q"/>
                </a:pPr>
                <a:r>
                  <a:rPr lang="en-US" dirty="0" smtClean="0"/>
                  <a:t>(a,1) and (1,a) are not same</a:t>
                </a:r>
                <a:endParaRPr lang="en-IN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704" t="-2695" b="-2156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25731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905</Words>
  <Application>Microsoft Office PowerPoint</Application>
  <PresentationFormat>On-screen Show (4:3)</PresentationFormat>
  <Paragraphs>125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Skill Enhancement Course (SEC) T1</vt:lpstr>
      <vt:lpstr>Topics to be discussed:</vt:lpstr>
      <vt:lpstr>Sets</vt:lpstr>
      <vt:lpstr>Finite &amp; Infinite Sets</vt:lpstr>
      <vt:lpstr>Subset</vt:lpstr>
      <vt:lpstr>Subset                                                      contd.</vt:lpstr>
      <vt:lpstr>Set operations   </vt:lpstr>
      <vt:lpstr>Set operations                                                       contd.</vt:lpstr>
      <vt:lpstr>Set operations                                                       contd.</vt:lpstr>
      <vt:lpstr>Venn Diagrams</vt:lpstr>
      <vt:lpstr>Venn Diagrams                                                          contd.</vt:lpstr>
      <vt:lpstr>Venn Diagrams                                                       contd.</vt:lpstr>
      <vt:lpstr>Venn Diagrams                                                       contd.</vt:lpstr>
      <vt:lpstr>Venn Diagrams                                                       contd.</vt:lpstr>
      <vt:lpstr>Set Identities</vt:lpstr>
      <vt:lpstr>Set Identities                                                       contd.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Set Theory</dc:title>
  <dc:creator>AdminUser</dc:creator>
  <cp:lastModifiedBy>AdminUser</cp:lastModifiedBy>
  <cp:revision>20</cp:revision>
  <dcterms:created xsi:type="dcterms:W3CDTF">2006-08-16T00:00:00Z</dcterms:created>
  <dcterms:modified xsi:type="dcterms:W3CDTF">2024-02-22T02:36:25Z</dcterms:modified>
</cp:coreProperties>
</file>